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0304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ec3813f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利润最大问题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87025800008f08c2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31a59bc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实际问题中导数的意义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f3cad1b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面积、容积的最值问题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a0db35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费用最低（用料最省）问题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4_1#18e9d37d1?vop=1&amp;pid=aec3813f4&amp;color=0,0,0&amp;vtp=1&amp;bt=1&amp;bbb=1&amp;hb=1"/>
              <p:cNvSpPr/>
              <p:nvPr/>
            </p:nvSpPr>
            <p:spPr>
              <a:xfrm>
                <a:off x="832104" y="1508760"/>
                <a:ext cx="10533888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某分公司经销某种品牌产品，每件产品的成本为3元，并且每件产品需向总公司交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元的管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理费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，预计当每件产品的售价为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(9≤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≤11)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元时，一年的销售量为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(12−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万件.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14_1#18e9d37d1?vop=1&amp;pid=aec3813f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2859"/>
              </a:xfrm>
              <a:prstGeom prst="rect">
                <a:avLst/>
              </a:prstGeom>
              <a:blipFill>
                <a:blip r:embed="rId3"/>
                <a:stretch>
                  <a:fillRect l="-1389" r="-521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15_1#46fa8088c?vop=1&amp;pid=18e9d37d1&amp;color=0,0,0&amp;vtp=1&amp;bbb=1"/>
              <p:cNvSpPr/>
              <p:nvPr/>
            </p:nvSpPr>
            <p:spPr>
              <a:xfrm>
                <a:off x="832104" y="233445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（1）求分公司一年的利润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（万元）与每件产品的售价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的函数关系式（并写出函数的定义域）；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BD.15_1#46fa8088c?vop=1&amp;pid=18e9d37d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4450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16_1#46fa8088c?vop=1&amp;pid=18e9d37d1&amp;color=0,0,0&amp;vtp=1&amp;bbb=1&amp;hb=1"/>
              <p:cNvSpPr/>
              <p:nvPr/>
            </p:nvSpPr>
            <p:spPr>
              <a:xfrm>
                <a:off x="832104" y="2707767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【解】分公司一年的利润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（万元）与每件产品的售价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的函数关系式为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)(12−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∈[9,11]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7_AN.16_1#46fa8088c?vop=1&amp;pid=18e9d37d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767"/>
                <a:ext cx="10533888" cy="773430"/>
              </a:xfrm>
              <a:prstGeom prst="rect">
                <a:avLst/>
              </a:prstGeom>
              <a:blipFill>
                <a:blip r:embed="rId5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17_1#16049e38e?vop=1&amp;pid=18e9d37d1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（2）当每件产品的售价为多少元时，分公司一年的利润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最大，并求出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17_1#16049e38e?vop=1&amp;pid=18e9d37d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18_1#16049e38e?vop=1&amp;pid=18e9d37d1&amp;color=0,0,0&amp;vtp=1&amp;bbb=1"/>
              <p:cNvSpPr/>
              <p:nvPr/>
            </p:nvSpPr>
            <p:spPr>
              <a:xfrm>
                <a:off x="832104" y="1875282"/>
                <a:ext cx="10533888" cy="25254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(12−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)(12−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)=(12−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)(18+2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（舍去）.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8≤6+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.又在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附近的左、右两侧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的值由正变负.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8≤6+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&lt;9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(9)=(9−3−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)(12−9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=9(6−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)=54−9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AN.18_1#16049e38e?vop=1&amp;pid=18e9d37d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2525459"/>
              </a:xfrm>
              <a:prstGeom prst="rect">
                <a:avLst/>
              </a:prstGeom>
              <a:blipFill>
                <a:blip r:embed="rId4"/>
                <a:stretch>
                  <a:fillRect l="-1389" b="-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AN.18_2#16049e38e?vop=1&amp;pid=18e9d37d1&amp;color=0,0,0&amp;mp=1&amp;vtp=1&amp;bt=1&amp;bbb=1&amp;hb=1"/>
              <p:cNvSpPr/>
              <p:nvPr/>
            </p:nvSpPr>
            <p:spPr>
              <a:xfrm>
                <a:off x="832104" y="1508760"/>
                <a:ext cx="10533888" cy="3643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9≤6+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)=(6+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[12−(6+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zh-CN" altLang="en-US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8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54−9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,3≤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9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3−</m:t>
                                    </m:r>
                                    <m:f>
                                      <m:f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800" b="0" i="0">
                                            <a:solidFill>
                                              <a:srgbClr val="FF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zh-CN" sz="1800" b="0" i="0">
                                            <a:solidFill>
                                              <a:srgbClr val="FF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  <m:r>
                                      <a:rPr lang="en-US" altLang="zh-CN" sz="1800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9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≤5.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，则当每件售价为9元时，分公司一年的利润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最大，最大值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)=54−9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万元）；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，则当每件售价为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元时，分公司一年的利润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最大，最大值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)=4(3−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万元）.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7_AN.18_2#16049e38e?vop=1&amp;pid=18e9d37d1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43630"/>
              </a:xfrm>
              <a:prstGeom prst="rect">
                <a:avLst/>
              </a:prstGeom>
              <a:blipFill>
                <a:blip r:embed="rId3"/>
                <a:stretch>
                  <a:fillRect l="-1389" r="-347" b="-38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d79d12feb.fixed?pid=f178db344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4400" dirty="0"/>
          </a:p>
        </p:txBody>
      </p:sp>
      <p:sp>
        <p:nvSpPr>
          <p:cNvPr id="3" name="C_2_BD#d79d12feb.fixed?pid=f178db344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§7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导数的应用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febf6d3b.fixed?pid=d79d12feb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7.1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实际问题中导数的意义</a:t>
            </a:r>
            <a:endParaRPr lang="en-US" altLang="zh-CN" sz="4400" dirty="0"/>
          </a:p>
        </p:txBody>
      </p:sp>
      <p:sp>
        <p:nvSpPr>
          <p:cNvPr id="3" name="C_3_BD#3febf6d3b.fixed?pid=d79d12feb&amp;color=195,214,0&amp;vtp=1&amp;bbb=1"/>
          <p:cNvSpPr/>
          <p:nvPr/>
        </p:nvSpPr>
        <p:spPr>
          <a:xfrm>
            <a:off x="0" y="2734056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7.2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实际问题中的最值问题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_1#d545d70fe?vop=1&amp;pid=e31a59bc3&amp;color=0,0,0&amp;vtp=1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某水管的流水量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（单位：立方米）与时间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（单位：秒）满足函数关系式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的实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际意义是(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1_1#d545d70fe?vop=1&amp;pid=e31a59bc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2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_1#d545d70fe.bracket?vop=1&amp;pid=e31a59bc3&amp;color=0,0,0&amp;vpa=1&amp;vtp=1"/>
          <p:cNvSpPr/>
          <p:nvPr/>
        </p:nvSpPr>
        <p:spPr>
          <a:xfrm>
            <a:off x="1929860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1_2#d545d70fe.choices?vop=1&amp;pid=e31a59bc3&amp;color=0,0,0&amp;vtp=1&amp;bbb=1"/>
          <p:cNvSpPr/>
          <p:nvPr/>
        </p:nvSpPr>
        <p:spPr>
          <a:xfrm>
            <a:off x="832104" y="2326767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74894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3秒时水管的流水量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3秒内水管的流水总量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74894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3秒内水管的流水量的平均变化率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3秒时水管流水量的瞬时变化率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3_1#d545d70fe?vop=1&amp;pid=e31a59bc3&amp;color=0,0,0&amp;vtp=1&amp;bbb=1"/>
              <p:cNvSpPr/>
              <p:nvPr/>
            </p:nvSpPr>
            <p:spPr>
              <a:xfrm>
                <a:off x="832104" y="314153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【解析】由导数的概念可知，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的实际意义是3秒时水管流水量的瞬时变化率.故选D.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3_1#d545d70fe?vop=1&amp;pid=e31a59bc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4153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_1#9ec72cd09?vop=1&amp;pid=1f3cad1b9&amp;color=0,0,0&amp;vtp=1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将一个边长为20的正方形铁片的四角截去四个边长均为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的小正方形，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做成一个无盖方盒，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当方盒的容积最大时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4_1#9ec72cd09?vop=1&amp;pid=1f3cad1b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405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_1#9ec72cd09.bracket?vop=1&amp;pid=1f3cad1b9&amp;color=0,0,0&amp;vpa=2&amp;vtp=1"/>
          <p:cNvSpPr/>
          <p:nvPr/>
        </p:nvSpPr>
        <p:spPr>
          <a:xfrm>
            <a:off x="3665569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_2#9ec72cd09.choices?vop=1&amp;pid=1f3cad1b9&amp;color=0,0,0&amp;vtp=1&amp;bbb=1"/>
              <p:cNvSpPr/>
              <p:nvPr/>
            </p:nvSpPr>
            <p:spPr>
              <a:xfrm>
                <a:off x="832104" y="2279777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90622" algn="l"/>
                    <a:tab pos="5355844" algn="l"/>
                    <a:tab pos="79956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4_2#9ec72cd09.choices?vop=1&amp;pid=1f3cad1b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9777"/>
                <a:ext cx="10533888" cy="525971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6_1#9ec72cd09?vop=1&amp;pid=1f3cad1b9&amp;color=0,0,0&amp;vtp=1&amp;bbb=1"/>
              <p:cNvSpPr/>
              <p:nvPr/>
            </p:nvSpPr>
            <p:spPr>
              <a:xfrm>
                <a:off x="832104" y="2816479"/>
                <a:ext cx="10533888" cy="29516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【解析】由题意可知方盒的底面是边长为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的正方形，方盒高为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以无盖方盒的容积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(20−2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−80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+400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−160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+400=4(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−10)(3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处取得极大值，也是最大值，即当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时,方盒的容积最大.故选D.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6_1#9ec72cd09?vop=1&amp;pid=1f3cad1b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16479"/>
                <a:ext cx="10533888" cy="2951671"/>
              </a:xfrm>
              <a:prstGeom prst="rect">
                <a:avLst/>
              </a:prstGeom>
              <a:blipFill>
                <a:blip r:embed="rId5"/>
                <a:stretch>
                  <a:fillRect l="-1389" b="-28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7_1#1166b25fa?vop=1&amp;pid=1f3cad1b9&amp;color=0,0,0&amp;vtp=1&amp;bt=1&amp;bbb=1&amp;hb=1"/>
              <p:cNvSpPr/>
              <p:nvPr/>
            </p:nvSpPr>
            <p:spPr>
              <a:xfrm>
                <a:off x="832104" y="1508760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从商业化书店到公益性城市书房，再到“会呼吸的文化森林”——图书馆，建设高水平、现代化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放式的图书馆一直以来是大众的共同心声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.现有一块不规则的地，其平面图形如图①所示，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单位:百米），建立如图②所示的平面直角坐标系，将曲线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看成函数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的图象的一部分，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为一次函数图象的一部分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.若在此块地上建立一座图书馆，平面图为直角梯形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𝐶𝐷𝐸𝐹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（如图②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），则图书馆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占地面积的最大值为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万平方米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7_1#1166b25fa?vop=1&amp;pid=1f3cad1b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027555"/>
              </a:xfrm>
              <a:prstGeom prst="rect">
                <a:avLst/>
              </a:prstGeom>
              <a:blipFill>
                <a:blip r:embed="rId3"/>
                <a:stretch>
                  <a:fillRect l="-1389" r="-926" b="-69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8_1#1166b25fa.blank?vop=1&amp;pid=1f3cad1b9&amp;color=0,0,0&amp;vpa=3&amp;vtp=1&amp;bbb=1&amp;rh=30.88504"/>
              <p:cNvSpPr/>
              <p:nvPr/>
            </p:nvSpPr>
            <p:spPr>
              <a:xfrm>
                <a:off x="2919666" y="3089211"/>
                <a:ext cx="407988" cy="392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8_1#1166b25fa.blank?vop=1&amp;pid=1f3cad1b9&amp;color=0,0,0&amp;vpa=3&amp;vtp=1&amp;bbb=1&amp;rh=30.8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9666" y="3089211"/>
                <a:ext cx="407988" cy="392240"/>
              </a:xfrm>
              <a:prstGeom prst="rect">
                <a:avLst/>
              </a:prstGeom>
              <a:blipFill>
                <a:blip r:embed="rId4"/>
                <a:stretch>
                  <a:fillRect l="-1493" b="-156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B_6_BD.7_3#1166b25fa?iti=1&amp;htil=1&amp;vop=1&amp;pid=1f3cad1b9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60904" y="4105148"/>
            <a:ext cx="1600200" cy="9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6_BD.7_4#1166b25fa?iti=2&amp;htil=1&amp;vop=1&amp;pid=1f3cad1b9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2672" y="3657092"/>
            <a:ext cx="2130552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6_BD.7_5#1166b25fa?iti=1&amp;htil=1&amp;vop=1&amp;pid=1f3cad1b9&amp;color=0,0,0&amp;vtp=1&amp;bbb=1"/>
          <p:cNvSpPr/>
          <p:nvPr/>
        </p:nvSpPr>
        <p:spPr>
          <a:xfrm>
            <a:off x="3206210" y="5210556"/>
            <a:ext cx="5095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图①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p:sp>
        <p:nvSpPr>
          <p:cNvPr id="7" name="QB_6_BD.7_6#1166b25fa?iti=2&amp;htil=1&amp;vop=1&amp;pid=1f3cad1b9&amp;color=0,0,0&amp;vtp=1&amp;bbb=1"/>
          <p:cNvSpPr/>
          <p:nvPr/>
        </p:nvSpPr>
        <p:spPr>
          <a:xfrm>
            <a:off x="8473154" y="5210556"/>
            <a:ext cx="5095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图②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9_1#1166b25fa?vop=1&amp;pid=1f3cad1b9&amp;color=0,0,0&amp;vtp=1&amp;bt=1&amp;bbb=1&amp;hb=1"/>
              <p:cNvSpPr/>
              <p:nvPr/>
            </p:nvSpPr>
            <p:spPr>
              <a:xfrm>
                <a:off x="832104" y="1508760"/>
                <a:ext cx="10533888" cy="451770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【解析】由题图可知,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(4,4)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(4,4)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(8,0)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4−0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4−8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−8)=−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(8−2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直角梯形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𝐶𝐷𝐸𝐹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的面积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⋅(8−2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+16=−2(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+2)(3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（万平方米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），即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图书馆占地面积的最大值为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万平方米.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6_AS.9_1#1166b25fa?vop=1&amp;pid=1f3cad1b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517708"/>
              </a:xfrm>
              <a:prstGeom prst="rect">
                <a:avLst/>
              </a:prstGeom>
              <a:blipFill>
                <a:blip r:embed="rId3"/>
                <a:stretch>
                  <a:fillRect l="-1389" t="-270" r="-752" b="-17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10_1#d5b626d2f?vop=1&amp;pid=1a0db3516&amp;color=0,0,0&amp;vtp=1&amp;bt=1&amp;bbb=1&amp;hb=1"/>
              <p:cNvSpPr/>
              <p:nvPr/>
            </p:nvSpPr>
            <p:spPr>
              <a:xfrm>
                <a:off x="832104" y="150876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如图所示，甲工厂位于一直线河岸的岸边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处，乙工厂与甲工厂在河的同侧，且位于离河岸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40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，河岸边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处相距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），两家工厂要在此岸边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之间（不包含端点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）建一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个供水站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，从供水站到甲工厂和乙工厂的水管费用分别为每千米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元，则供水站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建在岸边距离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处才能使水管费用最省.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6_BD.10_1#d5b626d2f?vop=1&amp;pid=1a0db351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405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11_1#d5b626d2f.blank?vop=1&amp;pid=1a0db3516&amp;color=0,0,0&amp;vpa=4&amp;vtp=1&amp;bbb=1"/>
          <p:cNvSpPr/>
          <p:nvPr/>
        </p:nvSpPr>
        <p:spPr>
          <a:xfrm>
            <a:off x="1200245" y="2714625"/>
            <a:ext cx="4333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</a:t>
            </a:r>
            <a:endParaRPr lang="en-US" altLang="zh-CN" dirty="0"/>
          </a:p>
        </p:txBody>
      </p:sp>
      <p:pic>
        <p:nvPicPr>
          <p:cNvPr id="4" name="QB_6_BD.10_2#d5b626d2f?vop=1&amp;pid=1a0db3516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0368" y="3237992"/>
            <a:ext cx="1728216" cy="11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EX.12_1#d5b626d2f?vop=1&amp;pid=1a0db3516&amp;color=0,0,0&amp;vtp=1&amp;bbb=1&amp;hb=1"/>
              <p:cNvSpPr/>
              <p:nvPr/>
            </p:nvSpPr>
            <p:spPr>
              <a:xfrm>
                <a:off x="832104" y="4482592"/>
                <a:ext cx="10533888" cy="8617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点距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|=40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|=50−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再设总的水管费用为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元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(50−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)+5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40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&lt;50)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利用导数求得函数的单调性与最小值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6_EX.12_1#d5b626d2f?vop=1&amp;pid=1a0db351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82592"/>
                <a:ext cx="10533888" cy="861759"/>
              </a:xfrm>
              <a:prstGeom prst="rect">
                <a:avLst/>
              </a:prstGeom>
              <a:blipFill>
                <a:blip r:embed="rId5"/>
                <a:stretch>
                  <a:fillRect l="-1389" r="-810" b="-161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13_1#d5b626d2f?vop=1&amp;pid=1a0db3516&amp;color=0,0,0&amp;vtp=1&amp;bt=1&amp;bbb=1"/>
              <p:cNvSpPr/>
              <p:nvPr/>
            </p:nvSpPr>
            <p:spPr>
              <a:xfrm>
                <a:off x="832104" y="1508760"/>
                <a:ext cx="10533888" cy="4418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【解析】由题意知，点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点距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|=40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|=50−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设总的水管费用为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(50−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&lt;50)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40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（负值舍去），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∈(0,30)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(0,30)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上单调递减；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∈(30,50)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(30,50)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时，函数取得极小值，也是最小值，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供水站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建立在岸边距离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处才能使水管费用最省.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6_AS.13_1#d5b626d2f?vop=1&amp;pid=1a0db351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418330"/>
              </a:xfrm>
              <a:prstGeom prst="rect">
                <a:avLst/>
              </a:prstGeom>
              <a:blipFill>
                <a:blip r:embed="rId3"/>
                <a:stretch>
                  <a:fillRect l="-1389" b="-31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1144</Words>
  <Application>Microsoft Office PowerPoint</Application>
  <PresentationFormat>宽屏</PresentationFormat>
  <Paragraphs>85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2025-10-22T07:47:29Z</dcterms:created>
  <dcterms:modified xsi:type="dcterms:W3CDTF">2025-10-22T07:49:06Z</dcterms:modified>
  <cp:category/>
  <cp:contentStatus/>
</cp:coreProperties>
</file>